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CFE6CA"/>
    <a:srgbClr val="B588B5"/>
    <a:srgbClr val="EDE081"/>
    <a:srgbClr val="EA8E83"/>
    <a:srgbClr val="96CAC1"/>
    <a:srgbClr val="8AAFC9"/>
    <a:srgbClr val="F6F6BC"/>
    <a:srgbClr val="EAB375"/>
    <a:srgbClr val="C1B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1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9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9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1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2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0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75437-2604-4CA3-92A4-9EECF88EFDFE}"/>
              </a:ext>
            </a:extLst>
          </p:cNvPr>
          <p:cNvSpPr/>
          <p:nvPr/>
        </p:nvSpPr>
        <p:spPr>
          <a:xfrm>
            <a:off x="0" y="5379483"/>
            <a:ext cx="7772400" cy="4678917"/>
          </a:xfrm>
          <a:prstGeom prst="rect">
            <a:avLst/>
          </a:prstGeom>
          <a:solidFill>
            <a:srgbClr val="D6DCE5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40154-9008-4561-9504-0E6F1DA7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60841"/>
              </p:ext>
            </p:extLst>
          </p:nvPr>
        </p:nvGraphicFramePr>
        <p:xfrm>
          <a:off x="231032" y="1771176"/>
          <a:ext cx="3655168" cy="3077660"/>
        </p:xfrm>
        <a:graphic>
          <a:graphicData uri="http://schemas.openxmlformats.org/drawingml/2006/table">
            <a:tbl>
              <a:tblPr/>
              <a:tblGrid>
                <a:gridCol w="1759263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905252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990653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132.14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99.97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0.46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brown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105.77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0.52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63.81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217.8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1.53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259.74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1.09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3.64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baking soda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2.87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0.28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D9F34747-B99C-4483-8CB0-F3F6048C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3356" y="3086384"/>
            <a:ext cx="3581400" cy="1809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2C3CDE-342A-4BDF-9149-25DCC0F0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0525" y="277986"/>
            <a:ext cx="2808396" cy="2808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40366-D7ED-4A10-B505-97C530D42868}"/>
              </a:ext>
            </a:extLst>
          </p:cNvPr>
          <p:cNvSpPr txBox="1"/>
          <p:nvPr/>
        </p:nvSpPr>
        <p:spPr>
          <a:xfrm>
            <a:off x="705723" y="6070028"/>
            <a:ext cx="6909033" cy="382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Preheat oven to 350* F (177* C)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Cream together room temperature butter, white sugar, and brown sugar until smooth and fluffy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3. Mix in eggs and vanilla extract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4. Gradually stir in dry ingredients, being careful to mix as little as possible while still obtaining a homogenous mixture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5. Refrigerate dough for ~ 1 hour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6. Portion dough into 12 cookies and drop onto baking sheet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7. Bake at 350 degrees F for 9.75 minutes, until cookies are set but still gooey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* Let cool before removing from baking 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29EDE-2F70-4A5B-A0B7-65D292B4AE4B}"/>
              </a:ext>
            </a:extLst>
          </p:cNvPr>
          <p:cNvSpPr txBox="1"/>
          <p:nvPr/>
        </p:nvSpPr>
        <p:spPr>
          <a:xfrm>
            <a:off x="458584" y="5658854"/>
            <a:ext cx="3888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Instructions: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6DC1B-771F-40E2-9F5E-5951B780FE04}"/>
              </a:ext>
            </a:extLst>
          </p:cNvPr>
          <p:cNvSpPr txBox="1"/>
          <p:nvPr/>
        </p:nvSpPr>
        <p:spPr>
          <a:xfrm>
            <a:off x="114467" y="26764"/>
            <a:ext cx="5324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Median Chocolate Chip Cookies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FF140-A288-4791-AE27-76DB668D67B6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Makes: 12 cookies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26C5-A801-4C1D-92FC-92874F077BB5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oven temp: 350.0 degrees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09147-6D98-4283-BF22-BB36D41B1665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bake time: 9.75 minutes</a:t>
            </a:r>
          </a:p>
        </p:txBody>
      </p:sp>
    </p:spTree>
    <p:extLst>
      <p:ext uri="{BB962C8B-B14F-4D97-AF65-F5344CB8AC3E}">
        <p14:creationId xmlns:p14="http://schemas.microsoft.com/office/powerpoint/2010/main" val="300941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F8AD015-BCCC-49AC-B6DB-A96E204E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708" y="5191125"/>
            <a:ext cx="2689608" cy="2689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73C7B-EFB3-43F5-960E-D09299E244D7}"/>
              </a:ext>
            </a:extLst>
          </p:cNvPr>
          <p:cNvSpPr txBox="1"/>
          <p:nvPr/>
        </p:nvSpPr>
        <p:spPr>
          <a:xfrm>
            <a:off x="4584890" y="45815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Average recipe by mass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9FDE43-BF2C-4537-BAA8-4F1391E31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0" r="35989"/>
          <a:stretch/>
        </p:blipFill>
        <p:spPr>
          <a:xfrm>
            <a:off x="929891" y="974737"/>
            <a:ext cx="5912618" cy="3471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BEC397-562E-4D19-ABF7-875E0D7A5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93" t="5781"/>
          <a:stretch/>
        </p:blipFill>
        <p:spPr>
          <a:xfrm>
            <a:off x="506915" y="5014390"/>
            <a:ext cx="3444728" cy="3615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D885E8-0E33-47D7-A4AF-EB3EA9C687C1}"/>
              </a:ext>
            </a:extLst>
          </p:cNvPr>
          <p:cNvSpPr txBox="1"/>
          <p:nvPr/>
        </p:nvSpPr>
        <p:spPr>
          <a:xfrm>
            <a:off x="2472276" y="65694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Large Quantity Ingredients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89C73-6F57-4BC3-80BB-D2CB80C502E9}"/>
              </a:ext>
            </a:extLst>
          </p:cNvPr>
          <p:cNvSpPr txBox="1"/>
          <p:nvPr/>
        </p:nvSpPr>
        <p:spPr>
          <a:xfrm>
            <a:off x="900371" y="461230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Small Quantity Ingredients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AE621-B3B3-4DD2-ADE2-E6251FD2F956}"/>
              </a:ext>
            </a:extLst>
          </p:cNvPr>
          <p:cNvSpPr txBox="1"/>
          <p:nvPr/>
        </p:nvSpPr>
        <p:spPr>
          <a:xfrm>
            <a:off x="73310" y="43322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Variance across 20 recipes: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3A69F73-A64D-44C0-B7A2-80348FC2C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76698"/>
              </p:ext>
            </p:extLst>
          </p:nvPr>
        </p:nvGraphicFramePr>
        <p:xfrm>
          <a:off x="478925" y="9300804"/>
          <a:ext cx="6945435" cy="442022"/>
        </p:xfrm>
        <a:graphic>
          <a:graphicData uri="http://schemas.openxmlformats.org/drawingml/2006/table">
            <a:tbl>
              <a:tblPr/>
              <a:tblGrid>
                <a:gridCol w="507043">
                  <a:extLst>
                    <a:ext uri="{9D8B030D-6E8A-4147-A177-3AD203B41FA5}">
                      <a16:colId xmlns:a16="http://schemas.microsoft.com/office/drawing/2014/main" val="4114479549"/>
                    </a:ext>
                  </a:extLst>
                </a:gridCol>
                <a:gridCol w="802818">
                  <a:extLst>
                    <a:ext uri="{9D8B030D-6E8A-4147-A177-3AD203B41FA5}">
                      <a16:colId xmlns:a16="http://schemas.microsoft.com/office/drawing/2014/main" val="882309230"/>
                    </a:ext>
                  </a:extLst>
                </a:gridCol>
                <a:gridCol w="940142">
                  <a:extLst>
                    <a:ext uri="{9D8B030D-6E8A-4147-A177-3AD203B41FA5}">
                      <a16:colId xmlns:a16="http://schemas.microsoft.com/office/drawing/2014/main" val="2973522807"/>
                    </a:ext>
                  </a:extLst>
                </a:gridCol>
                <a:gridCol w="1152131">
                  <a:extLst>
                    <a:ext uri="{9D8B030D-6E8A-4147-A177-3AD203B41FA5}">
                      <a16:colId xmlns:a16="http://schemas.microsoft.com/office/drawing/2014/main" val="3313169893"/>
                    </a:ext>
                  </a:extLst>
                </a:gridCol>
                <a:gridCol w="1684142">
                  <a:extLst>
                    <a:ext uri="{9D8B030D-6E8A-4147-A177-3AD203B41FA5}">
                      <a16:colId xmlns:a16="http://schemas.microsoft.com/office/drawing/2014/main" val="1818438037"/>
                    </a:ext>
                  </a:extLst>
                </a:gridCol>
                <a:gridCol w="1130284">
                  <a:extLst>
                    <a:ext uri="{9D8B030D-6E8A-4147-A177-3AD203B41FA5}">
                      <a16:colId xmlns:a16="http://schemas.microsoft.com/office/drawing/2014/main" val="591007621"/>
                    </a:ext>
                  </a:extLst>
                </a:gridCol>
                <a:gridCol w="728875">
                  <a:extLst>
                    <a:ext uri="{9D8B030D-6E8A-4147-A177-3AD203B41FA5}">
                      <a16:colId xmlns:a16="http://schemas.microsoft.com/office/drawing/2014/main" val="2841705493"/>
                    </a:ext>
                  </a:extLst>
                </a:gridCol>
              </a:tblGrid>
              <a:tr h="21423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Energy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Protein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Total fat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Carbohydrate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Fiber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Starch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66563"/>
                  </a:ext>
                </a:extLst>
              </a:tr>
              <a:tr h="214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219.70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2.74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9.76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31.07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22682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1ED27C0-75F9-40C0-946C-02255731B023}"/>
              </a:ext>
            </a:extLst>
          </p:cNvPr>
          <p:cNvSpPr txBox="1"/>
          <p:nvPr/>
        </p:nvSpPr>
        <p:spPr>
          <a:xfrm>
            <a:off x="358622" y="8817248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Nutrients per cookie:</a:t>
            </a:r>
          </a:p>
        </p:txBody>
      </p:sp>
    </p:spTree>
    <p:extLst>
      <p:ext uri="{BB962C8B-B14F-4D97-AF65-F5344CB8AC3E}">
        <p14:creationId xmlns:p14="http://schemas.microsoft.com/office/powerpoint/2010/main" val="252394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EDE698-F4A6-4BCA-918A-CF2C7B314437}"/>
              </a:ext>
            </a:extLst>
          </p:cNvPr>
          <p:cNvSpPr txBox="1"/>
          <p:nvPr/>
        </p:nvSpPr>
        <p:spPr>
          <a:xfrm>
            <a:off x="114467" y="26764"/>
            <a:ext cx="4465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Median Chocolate Chip Cookies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C66E5-6069-4B27-B552-3B4B1C0A21F8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Makes: 12 cookies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E965F-BC4E-4607-A260-624D7CC1ABF3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oven temp: 350.0 degrees 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3E4EA-3983-460E-A90C-ED90007C2231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bake time: 9.75 minutes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B5586B-6AA7-481C-B0B5-62CCC6B1B146}"/>
              </a:ext>
            </a:extLst>
          </p:cNvPr>
          <p:cNvGraphicFramePr>
            <a:graphicFrameLocks noGrp="1"/>
          </p:cNvGraphicFramePr>
          <p:nvPr/>
        </p:nvGraphicFramePr>
        <p:xfrm>
          <a:off x="231033" y="1771176"/>
          <a:ext cx="3249732" cy="3077660"/>
        </p:xfrm>
        <a:graphic>
          <a:graphicData uri="http://schemas.openxmlformats.org/drawingml/2006/table">
            <a:tbl>
              <a:tblPr/>
              <a:tblGrid>
                <a:gridCol w="1473968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768121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1007643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132.14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99.97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0.46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brown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105.77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0.52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63.81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217.8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1.53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259.74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1.09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3.64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baking soda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2.87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0.28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6BAA83D-AE33-45C5-B2F4-FE5C066BACDA}"/>
              </a:ext>
            </a:extLst>
          </p:cNvPr>
          <p:cNvSpPr txBox="1"/>
          <p:nvPr/>
        </p:nvSpPr>
        <p:spPr>
          <a:xfrm>
            <a:off x="3666323" y="1940005"/>
            <a:ext cx="3967658" cy="296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1. Cream together room temperature butter, white sugar, and brown sugar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2. Mix in eggs and vanilla extract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3. Mix in dry ingredients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4. Refrigerate dough for ~ 1 hour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5. Portion dough into 12 cookies and drop onto baking sheet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6. Bake at 350 degrees F for 9.75 minutes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* Let cool before removing from baking sheet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6F146-536A-4D41-951F-BA1AF656A586}"/>
              </a:ext>
            </a:extLst>
          </p:cNvPr>
          <p:cNvSpPr txBox="1"/>
          <p:nvPr/>
        </p:nvSpPr>
        <p:spPr>
          <a:xfrm>
            <a:off x="3573708" y="1475966"/>
            <a:ext cx="1803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Instructions: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F86108-95C2-4680-BE3C-70FB04C77A2B}"/>
              </a:ext>
            </a:extLst>
          </p:cNvPr>
          <p:cNvSpPr/>
          <p:nvPr/>
        </p:nvSpPr>
        <p:spPr>
          <a:xfrm>
            <a:off x="3573708" y="1883729"/>
            <a:ext cx="4060273" cy="3077660"/>
          </a:xfrm>
          <a:prstGeom prst="roundRect">
            <a:avLst>
              <a:gd name="adj" fmla="val 114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EB98EB-FA6B-4B95-889B-1C35A68E63A9}"/>
              </a:ext>
            </a:extLst>
          </p:cNvPr>
          <p:cNvSpPr/>
          <p:nvPr/>
        </p:nvSpPr>
        <p:spPr>
          <a:xfrm>
            <a:off x="220044" y="5537494"/>
            <a:ext cx="3305265" cy="1695547"/>
          </a:xfrm>
          <a:prstGeom prst="roundRect">
            <a:avLst>
              <a:gd name="adj" fmla="val 114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180BC-7F1C-4DB9-BA15-122CB33BD53C}"/>
              </a:ext>
            </a:extLst>
          </p:cNvPr>
          <p:cNvSpPr txBox="1"/>
          <p:nvPr/>
        </p:nvSpPr>
        <p:spPr>
          <a:xfrm>
            <a:off x="306032" y="5641857"/>
            <a:ext cx="3219277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1.6 tsp coffee-flavored liqueur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1.44 tsp instant espresso coffee powder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0.5 tsp ground white pepper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0.25 cups walnuts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3FF109-27A3-4CC2-B04F-448585992D9A}"/>
              </a:ext>
            </a:extLst>
          </p:cNvPr>
          <p:cNvSpPr txBox="1"/>
          <p:nvPr/>
        </p:nvSpPr>
        <p:spPr>
          <a:xfrm>
            <a:off x="131245" y="5189605"/>
            <a:ext cx="388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Rare ingredients you may try: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882C547-4627-438F-9A74-F899F319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999" y="5641857"/>
            <a:ext cx="1628775" cy="16287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591E4B-EF40-4A81-9AC1-F11F5A136E9D}"/>
              </a:ext>
            </a:extLst>
          </p:cNvPr>
          <p:cNvSpPr txBox="1"/>
          <p:nvPr/>
        </p:nvSpPr>
        <p:spPr>
          <a:xfrm>
            <a:off x="220044" y="7315962"/>
            <a:ext cx="326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Variance across 20 recipes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86953A6-DDA5-45BE-8AA6-714F4BA4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992" y="7768214"/>
            <a:ext cx="5675152" cy="227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4A9514-7205-4710-BBE3-F0466D411E3B}"/>
              </a:ext>
            </a:extLst>
          </p:cNvPr>
          <p:cNvSpPr txBox="1"/>
          <p:nvPr/>
        </p:nvSpPr>
        <p:spPr>
          <a:xfrm>
            <a:off x="4989736" y="5189605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Recipe by mass</a:t>
            </a:r>
          </a:p>
        </p:txBody>
      </p:sp>
    </p:spTree>
    <p:extLst>
      <p:ext uri="{BB962C8B-B14F-4D97-AF65-F5344CB8AC3E}">
        <p14:creationId xmlns:p14="http://schemas.microsoft.com/office/powerpoint/2010/main" val="5542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B493-B392-4CBE-9EEF-ABFF7CED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17ED-7714-4CC1-B8FB-559E98253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9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75437-2604-4CA3-92A4-9EECF88EFDFE}"/>
              </a:ext>
            </a:extLst>
          </p:cNvPr>
          <p:cNvSpPr/>
          <p:nvPr/>
        </p:nvSpPr>
        <p:spPr>
          <a:xfrm>
            <a:off x="0" y="5379483"/>
            <a:ext cx="7772400" cy="4678917"/>
          </a:xfrm>
          <a:prstGeom prst="rect">
            <a:avLst/>
          </a:prstGeom>
          <a:solidFill>
            <a:srgbClr val="D6DCE5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40154-9008-4561-9504-0E6F1DA7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440420"/>
              </p:ext>
            </p:extLst>
          </p:nvPr>
        </p:nvGraphicFramePr>
        <p:xfrm>
          <a:off x="231032" y="1771176"/>
          <a:ext cx="3809284" cy="3077660"/>
        </p:xfrm>
        <a:graphic>
          <a:graphicData uri="http://schemas.openxmlformats.org/drawingml/2006/table">
            <a:tbl>
              <a:tblPr/>
              <a:tblGrid>
                <a:gridCol w="1833440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843115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1132729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0.45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1.28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Cocoa powder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29.89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0.35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155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3.5 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126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0.89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5.27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1.21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baking powder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0.25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3.79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0.36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F340366-D7ED-4A10-B505-97C530D42868}"/>
              </a:ext>
            </a:extLst>
          </p:cNvPr>
          <p:cNvSpPr txBox="1"/>
          <p:nvPr/>
        </p:nvSpPr>
        <p:spPr>
          <a:xfrm>
            <a:off x="705723" y="6070028"/>
            <a:ext cx="6909033" cy="3421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Preheat oven to 350* F (177* C)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Melt butter and chocolate chips in a small pan over low heat.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Whisk in cocoa powder, sugar, eggs, vanilla extract, and salt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Mix flour and baking powder together, then stir into batter just until combined (do not overmix)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Pour into baking tray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Bake in preheated oven for 25-30 minutes, or toothpick inserted in the center comes out with moist crumbs.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Cool completely before cutting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29EDE-2F70-4A5B-A0B7-65D292B4AE4B}"/>
              </a:ext>
            </a:extLst>
          </p:cNvPr>
          <p:cNvSpPr txBox="1"/>
          <p:nvPr/>
        </p:nvSpPr>
        <p:spPr>
          <a:xfrm>
            <a:off x="458584" y="5658854"/>
            <a:ext cx="3888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Instructions: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6DC1B-771F-40E2-9F5E-5951B780FE04}"/>
              </a:ext>
            </a:extLst>
          </p:cNvPr>
          <p:cNvSpPr txBox="1"/>
          <p:nvPr/>
        </p:nvSpPr>
        <p:spPr>
          <a:xfrm>
            <a:off x="114467" y="26764"/>
            <a:ext cx="3421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Average Brownies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FF140-A288-4791-AE27-76DB668D67B6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Makes: 1 tray brownies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26C5-A801-4C1D-92FC-92874F077BB5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Median oven temp: 350.0 degrees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09147-6D98-4283-BF22-BB36D41B1665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Median bake time: 25-30 minutes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DF63A-6DB2-4AF8-ABC2-D93918F98BC5}"/>
              </a:ext>
            </a:extLst>
          </p:cNvPr>
          <p:cNvSpPr txBox="1"/>
          <p:nvPr/>
        </p:nvSpPr>
        <p:spPr>
          <a:xfrm>
            <a:off x="4058293" y="2543764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Rare ingredients you may try: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1A6B35-42C1-4743-9A30-9F417F99BC5D}"/>
              </a:ext>
            </a:extLst>
          </p:cNvPr>
          <p:cNvSpPr/>
          <p:nvPr/>
        </p:nvSpPr>
        <p:spPr>
          <a:xfrm>
            <a:off x="4160238" y="2924160"/>
            <a:ext cx="3381129" cy="19246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45A3C-B588-4D82-BE19-983865A4E0CE}"/>
              </a:ext>
            </a:extLst>
          </p:cNvPr>
          <p:cNvSpPr txBox="1"/>
          <p:nvPr/>
        </p:nvSpPr>
        <p:spPr>
          <a:xfrm>
            <a:off x="4356368" y="3072345"/>
            <a:ext cx="29888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JasmineUPC" panose="020B0502040204020203" pitchFamily="18" charset="-34"/>
              </a:rPr>
              <a:t>irish</a:t>
            </a:r>
            <a:r>
              <a:rPr lang="en-US" sz="160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JasmineUPC" panose="020B0502040204020203" pitchFamily="18" charset="-34"/>
              </a:rPr>
              <a:t> cream frosting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1 tsp brewed coffee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0.5 cup masala chai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4 ounces pureed prunes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0.5 tsp cinnamon</a:t>
            </a:r>
          </a:p>
        </p:txBody>
      </p:sp>
      <p:pic>
        <p:nvPicPr>
          <p:cNvPr id="1026" name="Picture 2" descr="Best Brownies Recipe">
            <a:extLst>
              <a:ext uri="{FF2B5EF4-FFF2-40B4-BE49-F238E27FC236}">
                <a16:creationId xmlns:a16="http://schemas.microsoft.com/office/drawing/2014/main" id="{4529CDB3-0168-4CD3-A71A-1C74BC07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47" y="0"/>
            <a:ext cx="3535953" cy="23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5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973C7B-EFB3-43F5-960E-D09299E244D7}"/>
              </a:ext>
            </a:extLst>
          </p:cNvPr>
          <p:cNvSpPr txBox="1"/>
          <p:nvPr/>
        </p:nvSpPr>
        <p:spPr>
          <a:xfrm>
            <a:off x="4584890" y="45815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Average recipe by mass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885E8-0E33-47D7-A4AF-EB3EA9C687C1}"/>
              </a:ext>
            </a:extLst>
          </p:cNvPr>
          <p:cNvSpPr txBox="1"/>
          <p:nvPr/>
        </p:nvSpPr>
        <p:spPr>
          <a:xfrm>
            <a:off x="2472276" y="65694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Large Quantity Ingredients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89C73-6F57-4BC3-80BB-D2CB80C502E9}"/>
              </a:ext>
            </a:extLst>
          </p:cNvPr>
          <p:cNvSpPr txBox="1"/>
          <p:nvPr/>
        </p:nvSpPr>
        <p:spPr>
          <a:xfrm>
            <a:off x="900371" y="461230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Small Quantity Ingredients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AE621-B3B3-4DD2-ADE2-E6251FD2F956}"/>
              </a:ext>
            </a:extLst>
          </p:cNvPr>
          <p:cNvSpPr txBox="1"/>
          <p:nvPr/>
        </p:nvSpPr>
        <p:spPr>
          <a:xfrm>
            <a:off x="73310" y="43322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Variance across 28 recipes: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9E40-658F-4A6F-BBB5-9A736A9A6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6" r="35889"/>
          <a:stretch/>
        </p:blipFill>
        <p:spPr>
          <a:xfrm>
            <a:off x="818395" y="946660"/>
            <a:ext cx="6135610" cy="3626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5A9845-7801-4DE5-A004-949BF3B97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29" t="5863"/>
          <a:stretch/>
        </p:blipFill>
        <p:spPr>
          <a:xfrm>
            <a:off x="559562" y="5029200"/>
            <a:ext cx="3495038" cy="3648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29A1BF-9B89-450C-AB4F-048944E5A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9" t="17546" r="25584" b="18134"/>
          <a:stretch/>
        </p:blipFill>
        <p:spPr>
          <a:xfrm>
            <a:off x="4721635" y="5484863"/>
            <a:ext cx="2451936" cy="23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4640</TotalTime>
  <Words>557</Words>
  <Application>Microsoft Office PowerPoint</Application>
  <PresentationFormat>Custom</PresentationFormat>
  <Paragraphs>159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Century Gothic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Tataru, Christine</dc:creator>
  <cp:lastModifiedBy>Tataru, Christine</cp:lastModifiedBy>
  <cp:revision>4</cp:revision>
  <dcterms:created xsi:type="dcterms:W3CDTF">2023-02-04T18:34:13Z</dcterms:created>
  <dcterms:modified xsi:type="dcterms:W3CDTF">2023-02-10T21:02:28Z</dcterms:modified>
</cp:coreProperties>
</file>